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2" autoAdjust="0"/>
    <p:restoredTop sz="94660"/>
  </p:normalViewPr>
  <p:slideViewPr>
    <p:cSldViewPr snapToGrid="0">
      <p:cViewPr>
        <p:scale>
          <a:sx n="30" d="100"/>
          <a:sy n="30" d="100"/>
        </p:scale>
        <p:origin x="72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03833" y="4313056"/>
            <a:ext cx="11887200" cy="23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Introduction</a:t>
            </a: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Many people living with HIV (PLHIV) now have longer and healthier lives due to the availability and use of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highly active antiretroviral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therapy (HAART). As PLHIV age, they also develop other co-morbidities like obesity, diabetes, and cardiovascular diseases.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In this study, we reviewed published literature on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body mass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index (BMI) changes among treatment-naïve adult PLHIV who started HAART and remained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on treatment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for at least six months.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Methods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Using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the Preferred Reporting Items for Systematic Reviews and Meta-Analyses (PRISMA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guideline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 four databases were searched in February 2018, and results of included studies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were synthesized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to describe the BMI trend among PLHIV on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treatment.</a:t>
            </a:r>
            <a:endParaRPr lang="en-US" altLang="en-US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Results</a:t>
            </a: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search generated 4948 studies, of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which 30 were included in the qualitative synthesis and 18 were eligible for the meta-analysis. All the studies showed an increase in group BMI. HAART was associated with an increase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in BMI (pooled effect size [ES] = 1.58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kg/m2;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95% CI: 1.36, 1.81). The heterogeneity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among the 18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studies was high (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I2=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85%; p &lt;.01). Subgroup analyses showed pooled ES of 1.54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kg/m2 (95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% CI: 1.21, 1.87) and 1.63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kg/m2 (95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% CI: 1.34, 1.91) for studies with follow-up ≤1 year and &gt;1 year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respectively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90966" y="168555"/>
            <a:ext cx="28153894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Changes </a:t>
            </a:r>
            <a:r>
              <a:rPr lang="en-US" altLang="en-US" sz="5400" b="1" dirty="0">
                <a:solidFill>
                  <a:schemeClr val="bg1"/>
                </a:solidFill>
                <a:latin typeface="Arial" panose="020B0604020202020204" pitchFamily="34" charset="0"/>
              </a:rPr>
              <a:t>in body mass index among people living with HIV who are new on highly </a:t>
            </a:r>
            <a:r>
              <a:rPr lang="en-US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active antiretroviral </a:t>
            </a:r>
            <a:r>
              <a:rPr lang="en-US" altLang="en-US" sz="5400" b="1" dirty="0">
                <a:solidFill>
                  <a:schemeClr val="bg1"/>
                </a:solidFill>
                <a:latin typeface="Arial" panose="020B0604020202020204" pitchFamily="34" charset="0"/>
              </a:rPr>
              <a:t>therapy: </a:t>
            </a:r>
            <a:r>
              <a:rPr lang="en-US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5400" b="1" dirty="0">
                <a:solidFill>
                  <a:schemeClr val="bg1"/>
                </a:solidFill>
                <a:latin typeface="Arial" panose="020B0604020202020204" pitchFamily="34" charset="0"/>
              </a:rPr>
              <a:t>systematic review and </a:t>
            </a:r>
            <a:r>
              <a:rPr lang="en-US" altLang="en-US" sz="5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meta-analysis</a:t>
            </a:r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176656" y="1823974"/>
            <a:ext cx="23382513" cy="85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 Olawepo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Jennifer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Pharr</a:t>
            </a:r>
            <a:r>
              <a:rPr lang="en-US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Raisa Kabir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Chad L. Cross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Axenya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Kachen</a:t>
            </a:r>
            <a:r>
              <a:rPr lang="en-US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Babayemi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Olakunde</a:t>
            </a:r>
            <a:r>
              <a:rPr lang="en-US" sz="2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Francisco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Sy</a:t>
            </a:r>
            <a:r>
              <a:rPr 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Dept.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of Environmental and Occupational Health, School of Public Health, University of Nevada Las Vegas,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NV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USA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Dept. of Kinesiology and Nutrition, School of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Integrated Health, University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of Nevada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Las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Vegas,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NV, USA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Department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of Radiation Oncology, University of Nevada Las Vegas School of Medicine, Las Vegas, NV,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USA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4065253" y="4213864"/>
            <a:ext cx="14630400" cy="23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Results (continued)</a:t>
            </a: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9669874" y="4342870"/>
            <a:ext cx="11887200" cy="2377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Results (continued)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Table 1. Exploratory subgroup </a:t>
            </a:r>
            <a:r>
              <a:rPr lang="en-US" alt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analysis</a:t>
            </a:r>
            <a:endParaRPr lang="en-US" altLang="en-US" sz="3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59" b="1" dirty="0" smtClean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Conclusions</a:t>
            </a: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We conclude that the greatest gain in BMI is in the initial 6-12 months on treatment, with minor gains in the second and subsequent years of treatment.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Finally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 care providers working with PLHIV should take note of possible changes in BMI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the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potential implications of a rising BMI on the health of their clients especially with regards to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clustering </a:t>
            </a:r>
            <a:r>
              <a:rPr lang="en-US" alt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of other chronic diseases and cardio-metabolic risk factors associated with obesity </a:t>
            </a:r>
            <a:r>
              <a:rPr lang="en-US" altLang="en-US" sz="44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overweight.</a:t>
            </a:r>
            <a:endParaRPr lang="en-US" altLang="en-US" sz="4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References</a:t>
            </a:r>
            <a:endParaRPr lang="en-US" altLang="en-US" sz="6000" b="1" dirty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marL="514350" indent="-514350" algn="just" defTabSz="525571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Olawepo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J.O., Pharr, J.R., Cross, C.L.,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Kachen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A.,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Olakunde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B.O., &amp;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Sy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F.S. (2020). Changes in body mass index among people living with HIV who are new on highly active antiretroviral therapy: A systematic review and meta-analysis.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AIDS Care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DOI: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10.1080/09540121.2020.1770181</a:t>
            </a:r>
          </a:p>
          <a:p>
            <a:pPr marL="514350" indent="-514350" algn="just" defTabSz="525571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2. Moher, D.,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Liberati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A.,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Tetzlaff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J., Altman, D. G., Altman, D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., Antes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G.,…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Tugwell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P. (2009). Preferred reporting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items for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systematic reviews and meta-analyses: The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PRISMA statement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2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PLoS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 Medicine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6(7), 264–269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2780" y="297559"/>
            <a:ext cx="3383790" cy="2689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7344" y="5450502"/>
            <a:ext cx="10319657" cy="11450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338" y="17776423"/>
            <a:ext cx="14271034" cy="9018364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09962"/>
              </p:ext>
            </p:extLst>
          </p:nvPr>
        </p:nvGraphicFramePr>
        <p:xfrm>
          <a:off x="29712730" y="7115168"/>
          <a:ext cx="11844344" cy="437456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499270"/>
                <a:gridCol w="1660052"/>
                <a:gridCol w="3065012"/>
                <a:gridCol w="2620010"/>
              </a:tblGrid>
              <a:tr h="608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Country’s Economy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Studies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Effect Size [95% CI]  (kg/m</a:t>
                      </a:r>
                      <a:r>
                        <a:rPr lang="en-US" sz="2800" baseline="30000" dirty="0">
                          <a:effectLst/>
                        </a:rPr>
                        <a:t>2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Heterogeneity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I</a:t>
                      </a:r>
                      <a:r>
                        <a:rPr lang="en-US" sz="2800" baseline="30000" dirty="0">
                          <a:effectLst/>
                        </a:rPr>
                        <a:t>2</a:t>
                      </a:r>
                      <a:r>
                        <a:rPr lang="en-US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41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Low Income Countries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(</a:t>
                      </a:r>
                      <a:r>
                        <a:rPr lang="en-US" sz="2800" dirty="0">
                          <a:effectLst/>
                        </a:rPr>
                        <a:t>LICs</a:t>
                      </a:r>
                      <a:r>
                        <a:rPr lang="en-US" sz="2800" dirty="0" smtClean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1.32 (0.73, 1.90)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88%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85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Lower-Middle </a:t>
                      </a:r>
                      <a:r>
                        <a:rPr lang="en-US" sz="2800" dirty="0">
                          <a:effectLst/>
                        </a:rPr>
                        <a:t>Income Countries (LMICs)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1.65 (1.27, 2.03)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71%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608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Upper-Middle Income Countries (UMICs)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2.35 (1.86, 2.84)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69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High Income Countries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(HICs)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1.42 (0.89, 1.95)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84%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657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Jolawepo</cp:lastModifiedBy>
  <cp:revision>45</cp:revision>
  <dcterms:created xsi:type="dcterms:W3CDTF">2016-06-23T11:49:10Z</dcterms:created>
  <dcterms:modified xsi:type="dcterms:W3CDTF">2020-06-24T06:10:04Z</dcterms:modified>
</cp:coreProperties>
</file>